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84" r:id="rId2"/>
    <p:sldId id="293" r:id="rId3"/>
    <p:sldId id="321" r:id="rId4"/>
    <p:sldId id="322" r:id="rId5"/>
    <p:sldId id="324" r:id="rId6"/>
    <p:sldId id="325" r:id="rId7"/>
    <p:sldId id="323" r:id="rId8"/>
    <p:sldId id="327" r:id="rId9"/>
    <p:sldId id="358" r:id="rId10"/>
    <p:sldId id="328" r:id="rId11"/>
    <p:sldId id="329" r:id="rId12"/>
    <p:sldId id="330" r:id="rId13"/>
    <p:sldId id="332" r:id="rId14"/>
    <p:sldId id="309" r:id="rId15"/>
    <p:sldId id="333" r:id="rId16"/>
    <p:sldId id="337" r:id="rId17"/>
    <p:sldId id="339" r:id="rId18"/>
    <p:sldId id="342" r:id="rId19"/>
    <p:sldId id="343" r:id="rId20"/>
    <p:sldId id="353" r:id="rId21"/>
    <p:sldId id="354" r:id="rId22"/>
    <p:sldId id="359" r:id="rId23"/>
    <p:sldId id="355" r:id="rId24"/>
    <p:sldId id="35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7B79E"/>
    <a:srgbClr val="5EC0B7"/>
    <a:srgbClr val="49CED5"/>
    <a:srgbClr val="6E931B"/>
    <a:srgbClr val="0C77F8"/>
    <a:srgbClr val="FFFFFF"/>
    <a:srgbClr val="DAE5D3"/>
    <a:srgbClr val="E5D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D6A2D-E826-4C22-AECF-90427F4E70BC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F76A5-1C7E-4CCC-A2D6-A21A55E5C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41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F76A5-1C7E-4CCC-A2D6-A21A55E5CE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8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8E6BA05-6804-4DB4-AE97-2A8B9EF75B0D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0AE88F-6A99-4B00-93CF-4E25769C80E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10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BA05-6804-4DB4-AE97-2A8B9EF75B0D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E88F-6A99-4B00-93CF-4E25769C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45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BA05-6804-4DB4-AE97-2A8B9EF75B0D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E88F-6A99-4B00-93CF-4E25769C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4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BA05-6804-4DB4-AE97-2A8B9EF75B0D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E88F-6A99-4B00-93CF-4E25769C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0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BA05-6804-4DB4-AE97-2A8B9EF75B0D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E88F-6A99-4B00-93CF-4E25769C80E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77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BA05-6804-4DB4-AE97-2A8B9EF75B0D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E88F-6A99-4B00-93CF-4E25769C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70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BA05-6804-4DB4-AE97-2A8B9EF75B0D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E88F-6A99-4B00-93CF-4E25769C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6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BA05-6804-4DB4-AE97-2A8B9EF75B0D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E88F-6A99-4B00-93CF-4E25769C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BA05-6804-4DB4-AE97-2A8B9EF75B0D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E88F-6A99-4B00-93CF-4E25769C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BA05-6804-4DB4-AE97-2A8B9EF75B0D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E88F-6A99-4B00-93CF-4E25769C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0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BA05-6804-4DB4-AE97-2A8B9EF75B0D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E88F-6A99-4B00-93CF-4E25769C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80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6E931B"/>
            </a:gs>
            <a:gs pos="83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98E6BA05-6804-4DB4-AE97-2A8B9EF75B0D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E00AE88F-6A99-4B00-93CF-4E25769C8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9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file:///F:\videoplayback_2.FLV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&#2439;&#2478;&#2503;&#2439;&#2482;-humayunkabir.hk22@gmail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videoplayback_3.FLV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5648" y="167867"/>
            <a:ext cx="63674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E5D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E5D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E5D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E5D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DAE5D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DAE5D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 descr="classro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59" y="1555844"/>
            <a:ext cx="8553837" cy="4972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61318" y="1037350"/>
            <a:ext cx="4824921" cy="169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r>
              <a:rPr lang="en-US" sz="9750" b="1" dirty="0" err="1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975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5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54271" y="382514"/>
            <a:ext cx="6616021" cy="683423"/>
            <a:chOff x="535406" y="1105845"/>
            <a:chExt cx="6616021" cy="683423"/>
          </a:xfrm>
        </p:grpSpPr>
        <p:pic>
          <p:nvPicPr>
            <p:cNvPr id="2" name="Picture 7" descr="cubo_rosso_architetto_fr_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5406" y="1105845"/>
              <a:ext cx="1085850" cy="683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1305269" y="1127277"/>
              <a:ext cx="5846158" cy="661991"/>
            </a:xfrm>
            <a:prstGeom prst="chevron">
              <a:avLst>
                <a:gd name="adj" fmla="val 39600"/>
              </a:avLst>
            </a:prstGeom>
            <a:gradFill rotWithShape="1">
              <a:gsLst>
                <a:gs pos="0">
                  <a:srgbClr val="929200"/>
                </a:gs>
                <a:gs pos="50000">
                  <a:srgbClr val="FFFF00"/>
                </a:gs>
                <a:gs pos="100000">
                  <a:srgbClr val="9292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68564" tIns="34283" rIns="68564" bIns="34283" anchor="ctr"/>
            <a:lstStyle/>
            <a:p>
              <a:pPr algn="ctr" eaLnBrk="0" hangingPunct="0">
                <a:defRPr/>
              </a:pPr>
              <a:r>
                <a:rPr lang="en-US" sz="3750" b="1" dirty="0" err="1" smtClean="0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বিশ্বগ্রাম</a:t>
              </a:r>
              <a:r>
                <a:rPr lang="en-US" sz="3750" b="1" dirty="0" smtClean="0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bn-IN" sz="3750" b="1" dirty="0" smtClean="0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প্রতিষ্ঠার </a:t>
              </a:r>
              <a:r>
                <a:rPr lang="en-US" sz="3750" b="1" dirty="0" err="1" smtClean="0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উপাদান</a:t>
              </a:r>
              <a:r>
                <a:rPr lang="en-US" sz="3750" b="1" dirty="0" smtClean="0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750" b="1" dirty="0" err="1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সমূহ</a:t>
              </a:r>
              <a:r>
                <a:rPr lang="en-US" sz="3750" b="1" dirty="0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bn-BD" sz="375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948116" y="5521508"/>
            <a:ext cx="2786340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375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bn-IN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সের</a:t>
            </a:r>
            <a:r>
              <a:rPr lang="en-US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750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19" y="1526140"/>
            <a:ext cx="1672415" cy="1770299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51" y="1437362"/>
            <a:ext cx="1898033" cy="189803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r="23881"/>
          <a:stretch/>
        </p:blipFill>
        <p:spPr>
          <a:xfrm>
            <a:off x="2267772" y="3427227"/>
            <a:ext cx="1321904" cy="18163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80973" y="5447793"/>
            <a:ext cx="1957587" cy="7848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5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হার্ডওয়্যার</a:t>
            </a:r>
            <a:endParaRPr lang="en-US" sz="4500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93" y="1382301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84" y="3251030"/>
            <a:ext cx="2857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08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62" y="1195918"/>
            <a:ext cx="1671638" cy="1543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91" y="1255088"/>
            <a:ext cx="2057400" cy="1250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96" y="1307230"/>
            <a:ext cx="2512219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168" y="2300528"/>
            <a:ext cx="2612231" cy="261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827" y="2775428"/>
            <a:ext cx="1664494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52332" y="5398679"/>
            <a:ext cx="2786340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375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bn-IN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সের</a:t>
            </a:r>
            <a:r>
              <a:rPr lang="en-US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750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89403" y="5297668"/>
            <a:ext cx="4373313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সফটওয়্যার</a:t>
            </a:r>
            <a:r>
              <a:rPr lang="en-US" sz="4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4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প্রোগ্রাম</a:t>
            </a:r>
            <a:endParaRPr lang="en-US" sz="4800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5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8415" y="252327"/>
            <a:ext cx="31726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5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এগুলো</a:t>
            </a:r>
            <a:r>
              <a:rPr lang="en-US" sz="375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কীসের</a:t>
            </a:r>
            <a:r>
              <a:rPr lang="en-US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405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405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4596" y="4090586"/>
            <a:ext cx="4015409" cy="7848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5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হিউম্যানওয়্যার</a:t>
            </a:r>
            <a:endParaRPr lang="en-US" sz="45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0627" y="1377073"/>
            <a:ext cx="3287649" cy="248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056" y="1083885"/>
            <a:ext cx="2018812" cy="2514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http://ecomputernotes.com/images/Data_Processing_Char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6553" b="14866"/>
          <a:stretch/>
        </p:blipFill>
        <p:spPr bwMode="auto">
          <a:xfrm>
            <a:off x="4558352" y="3607272"/>
            <a:ext cx="4380931" cy="142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65350" y="5241152"/>
            <a:ext cx="3212739" cy="66941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75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ডেটা</a:t>
            </a:r>
            <a:r>
              <a:rPr lang="en-US" sz="375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75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ইনফরমেশন</a:t>
            </a:r>
            <a:endParaRPr lang="en-US" sz="3750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9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9439" y="4659944"/>
            <a:ext cx="5311069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5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ছবিগুলো</a:t>
            </a:r>
            <a:r>
              <a:rPr lang="en-US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বুঝা</a:t>
            </a:r>
            <a:r>
              <a:rPr lang="en-US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যাচ্ছে</a:t>
            </a:r>
            <a:r>
              <a:rPr lang="en-US" sz="405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405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6789" y="4704840"/>
            <a:ext cx="5266185" cy="66941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75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নেটওয়ার্ক</a:t>
            </a:r>
            <a:r>
              <a:rPr lang="en-US" sz="375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মিডিয়া</a:t>
            </a:r>
            <a:r>
              <a:rPr lang="en-US" sz="375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75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ও কানেকটিভিটি</a:t>
            </a:r>
            <a:endParaRPr lang="en-US" sz="3750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99" y="1370135"/>
            <a:ext cx="1710740" cy="2610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2" y="1356487"/>
            <a:ext cx="2496217" cy="2610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909" y="1396339"/>
            <a:ext cx="3810000" cy="2558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99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2764" y="4060292"/>
            <a:ext cx="6810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bn-IN" sz="3200" b="1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চারটি হার্ডওয়্যার সংশ্লিষ্ট যন্ত্রের নাম লিখ।</a:t>
            </a:r>
            <a:endParaRPr lang="en-US" sz="3200" b="1" dirty="0">
              <a:solidFill>
                <a:srgbClr val="0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54" y="1112041"/>
            <a:ext cx="1509957" cy="1363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289111" y="1301085"/>
            <a:ext cx="3200400" cy="609600"/>
          </a:xfrm>
          <a:prstGeom prst="rect">
            <a:avLst/>
          </a:prstGeom>
          <a:solidFill>
            <a:srgbClr val="92D050"/>
          </a:solidFill>
          <a:ln w="100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defTabSz="914400"/>
            <a:r>
              <a:rPr lang="bn-IN" sz="3200" b="1" kern="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 জোড়ায় কাজ</a:t>
            </a:r>
            <a:endParaRPr lang="en-US" sz="3200" b="1" kern="0" dirty="0" smtClean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8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82639" y="191550"/>
            <a:ext cx="7383277" cy="683423"/>
            <a:chOff x="0" y="1351611"/>
            <a:chExt cx="7383277" cy="683423"/>
          </a:xfrm>
        </p:grpSpPr>
        <p:pic>
          <p:nvPicPr>
            <p:cNvPr id="2" name="Picture 7" descr="cubo_rosso_architetto_fr_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351611"/>
              <a:ext cx="1085850" cy="683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895629" y="1359395"/>
              <a:ext cx="6487648" cy="661991"/>
            </a:xfrm>
            <a:prstGeom prst="chevron">
              <a:avLst>
                <a:gd name="adj" fmla="val 39600"/>
              </a:avLst>
            </a:prstGeom>
            <a:gradFill rotWithShape="1">
              <a:gsLst>
                <a:gs pos="0">
                  <a:srgbClr val="929200"/>
                </a:gs>
                <a:gs pos="50000">
                  <a:srgbClr val="FFFF00"/>
                </a:gs>
                <a:gs pos="100000">
                  <a:srgbClr val="9292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68564" tIns="34283" rIns="68564" bIns="34283" anchor="ctr"/>
            <a:lstStyle/>
            <a:p>
              <a:pPr>
                <a:defRPr/>
              </a:pPr>
              <a:r>
                <a:rPr lang="en-US" sz="3750" b="1" dirty="0" err="1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বিশ্বগ্রামের</a:t>
              </a:r>
              <a:r>
                <a:rPr lang="en-US" sz="3750" b="1" dirty="0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750" b="1" dirty="0" err="1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ধারণা</a:t>
              </a:r>
              <a:r>
                <a:rPr lang="en-US" sz="3750" b="1" dirty="0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750" b="1" dirty="0" err="1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সংশ্লিষ্ট</a:t>
              </a:r>
              <a:r>
                <a:rPr lang="en-US" sz="3750" b="1" dirty="0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750" b="1" dirty="0" err="1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উপাদান</a:t>
              </a:r>
              <a:r>
                <a:rPr lang="en-US" sz="3750" b="1" dirty="0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750" b="1" dirty="0" err="1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সমূহ</a:t>
              </a:r>
              <a:r>
                <a:rPr lang="en-US" sz="3750" b="1" dirty="0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bn-BD" sz="375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0" name="Rectangle 19">
            <a:hlinkClick r:id="rId3" action="ppaction://hlinkfile"/>
          </p:cNvPr>
          <p:cNvSpPr/>
          <p:nvPr/>
        </p:nvSpPr>
        <p:spPr>
          <a:xfrm>
            <a:off x="1325169" y="2904413"/>
            <a:ext cx="2769160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IN" sz="2800" b="1" dirty="0" smtClean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যোগাযোগ</a:t>
            </a:r>
            <a:endParaRPr lang="en-US" sz="2800" b="1" dirty="0">
              <a:ln w="11430"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60339" y="1047675"/>
            <a:ext cx="4489333" cy="1777412"/>
            <a:chOff x="573986" y="1320629"/>
            <a:chExt cx="5313014" cy="3606213"/>
          </a:xfrm>
        </p:grpSpPr>
        <p:pic>
          <p:nvPicPr>
            <p:cNvPr id="22" name="Picture 21" descr="CommunicationMainImage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855" y="1325711"/>
              <a:ext cx="2452403" cy="22884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3" name="Picture 22" descr="web-image_2261720b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986" y="3609943"/>
              <a:ext cx="2414874" cy="131689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336" y="3545215"/>
              <a:ext cx="2897664" cy="135433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3631" y="1320629"/>
              <a:ext cx="2872644" cy="22840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5096" y="1017312"/>
            <a:ext cx="3449472" cy="187601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522567" y="2991420"/>
            <a:ext cx="2720682" cy="584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কর্মসংস্থা</a:t>
            </a:r>
            <a:r>
              <a:rPr lang="en-US" sz="3200" b="1" dirty="0" smtClean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endParaRPr lang="en-US" sz="3200" b="1" dirty="0">
              <a:ln w="11430"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32514" y="3887291"/>
            <a:ext cx="7198008" cy="1803826"/>
            <a:chOff x="614149" y="1225977"/>
            <a:chExt cx="7198008" cy="2250851"/>
          </a:xfrm>
        </p:grpSpPr>
        <p:pic>
          <p:nvPicPr>
            <p:cNvPr id="29" name="Picture 2" descr="http://www.metapercept.com/assets/img/images/Portfolio_Headings/education%29pg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174" y="1228299"/>
              <a:ext cx="2252838" cy="22382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03392" y="1229775"/>
              <a:ext cx="3008765" cy="22470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" name="Picture 30" descr="jkjj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4149" y="1225977"/>
              <a:ext cx="1951630" cy="224055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2" name="Rectangle 31"/>
          <p:cNvSpPr/>
          <p:nvPr/>
        </p:nvSpPr>
        <p:spPr>
          <a:xfrm>
            <a:off x="3372420" y="5868454"/>
            <a:ext cx="1854673" cy="7848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375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bn-BD" sz="4500" b="1" dirty="0" smtClean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500" b="1" dirty="0">
              <a:ln w="11430"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27797" y="870604"/>
            <a:ext cx="7601804" cy="1995427"/>
            <a:chOff x="163773" y="1307331"/>
            <a:chExt cx="7601804" cy="3001722"/>
          </a:xfrm>
        </p:grpSpPr>
        <p:pic>
          <p:nvPicPr>
            <p:cNvPr id="2" name="Picture 2" descr="http://www.nairobibusinessmonthly.com/wp-content/uploads/2015/09/telemedicin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562" y="1307331"/>
              <a:ext cx="3719015" cy="29917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://cdn2.hubspot.net/hubfs/12846/Misc/Telemedicine_in_emergency_medicin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73" y="1321989"/>
              <a:ext cx="4278573" cy="29870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434624" y="3781957"/>
            <a:ext cx="6302048" cy="1963749"/>
            <a:chOff x="85104" y="3563594"/>
            <a:chExt cx="8854180" cy="24371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884" y="3563594"/>
              <a:ext cx="4343400" cy="243715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04" y="3563595"/>
              <a:ext cx="4600575" cy="24371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1" name="Rectangle 10"/>
          <p:cNvSpPr/>
          <p:nvPr/>
        </p:nvSpPr>
        <p:spPr>
          <a:xfrm>
            <a:off x="2863898" y="5910158"/>
            <a:ext cx="2199422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গবেষণা</a:t>
            </a:r>
            <a:endParaRPr lang="en-US" sz="2800" b="1" dirty="0">
              <a:ln w="11430"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88609" y="3070746"/>
            <a:ext cx="2456597" cy="47767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চিকিৎসা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790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06882" y="1637732"/>
            <a:ext cx="2195171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অফিস</a:t>
            </a:r>
            <a:endParaRPr lang="en-US" sz="2800" b="1" dirty="0">
              <a:ln w="11430"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499" y="3521123"/>
            <a:ext cx="4699727" cy="259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28439" y="4722518"/>
            <a:ext cx="3279286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2800" b="1" dirty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সামাজিক যোগাযো</a:t>
            </a:r>
            <a:r>
              <a:rPr lang="en-US" sz="2800" b="1" dirty="0" smtClean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IN" sz="2800" b="1" dirty="0" smtClean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মাধ্যম</a:t>
            </a:r>
            <a:endParaRPr lang="en-US" sz="2800" b="1" dirty="0">
              <a:ln w="11430"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6605" y="911190"/>
            <a:ext cx="5117909" cy="2200497"/>
            <a:chOff x="859809" y="1339924"/>
            <a:chExt cx="7208517" cy="19218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9159" y="1354646"/>
              <a:ext cx="2339127" cy="18900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3490" y="1355642"/>
              <a:ext cx="2524836" cy="189079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09" y="1339924"/>
              <a:ext cx="2346016" cy="19218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6626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41" y="206851"/>
            <a:ext cx="2446735" cy="2440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moocs.raiuniversity.edu/wp-content/uploads/2014/06/BENEFITS-OF-ONLINE-EDUCATION-RAI-UNIVERSIT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r="3097"/>
          <a:stretch/>
        </p:blipFill>
        <p:spPr bwMode="auto">
          <a:xfrm>
            <a:off x="4667535" y="3416840"/>
            <a:ext cx="3330053" cy="2287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24423" y="5851057"/>
            <a:ext cx="21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শিক্ষামূলক সাইট 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37027" y="2743201"/>
            <a:ext cx="2006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ইমেইল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88" y="532779"/>
            <a:ext cx="3153215" cy="1923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249978" y="2643833"/>
            <a:ext cx="1680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আউটসোর্সিং</a:t>
            </a:r>
            <a:r>
              <a:rPr lang="bn-IN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0" y="3439237"/>
            <a:ext cx="2879676" cy="2320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637732" y="5923127"/>
            <a:ext cx="2784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মানি ট্রান্সফার 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3" y="669899"/>
            <a:ext cx="3241220" cy="2182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37231" y="3043451"/>
            <a:ext cx="320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কনফারেন্সিং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944" y="597943"/>
            <a:ext cx="3555795" cy="224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967784" y="3111689"/>
            <a:ext cx="2825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ব্যবসা-বানিজ্যের কাজ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634622" y="6160582"/>
            <a:ext cx="3132161" cy="54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bn-IN" sz="280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ওয়েবপেজে বিজ্ঞাপন</a:t>
            </a:r>
            <a:endParaRPr lang="bn-IN" sz="2800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5172501" y="6018579"/>
            <a:ext cx="2197290" cy="5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bn-IN" sz="280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প্রতি মুহূর্তের খবর</a:t>
            </a:r>
            <a:endParaRPr lang="bn-IN" sz="2800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0" name="Picture 2" descr="http://themecraft.net/wwwdata/thumbs/b/bdnews24.c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23" y="3770021"/>
            <a:ext cx="3190164" cy="2218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86" y="3794078"/>
            <a:ext cx="3667409" cy="2129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1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37807" y="426520"/>
            <a:ext cx="4244453" cy="61653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IN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হুমায়উন </a:t>
            </a:r>
            <a:r>
              <a:rPr lang="bn-IN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কবীর</a:t>
            </a:r>
          </a:p>
          <a:p>
            <a:pPr algn="ctr"/>
            <a:r>
              <a:rPr lang="bn-IN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শিক্ষক</a:t>
            </a:r>
          </a:p>
          <a:p>
            <a:pPr algn="ctr"/>
            <a:r>
              <a:rPr lang="bn-IN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খামার ধনারুহা দাখিল মাদ্রাসা</a:t>
            </a:r>
          </a:p>
          <a:p>
            <a:pPr algn="ctr"/>
            <a:r>
              <a:rPr lang="bn-IN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সাঘাটা, গাইবান্ধা।</a:t>
            </a:r>
          </a:p>
          <a:p>
            <a:pPr algn="ctr"/>
            <a:r>
              <a:rPr lang="bn-IN" sz="28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  <a:hlinkClick r:id="rId2"/>
              </a:rPr>
              <a:t>ইমেইল-</a:t>
            </a:r>
            <a:r>
              <a:rPr lang="en-US" sz="2000" b="1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  <a:hlinkClick r:id="rId2"/>
              </a:rPr>
              <a:t>humayunkabir.hk22@gmail.com</a:t>
            </a:r>
            <a:endParaRPr lang="en-US" sz="2000" b="1" dirty="0" smtClean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মোবাইলঃ</a:t>
            </a:r>
            <a:r>
              <a:rPr lang="en-US" sz="2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০১৭১৪-৫৪৬৪৮১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6" y="492124"/>
            <a:ext cx="928558" cy="1176173"/>
          </a:xfrm>
          <a:prstGeom prst="roundRect">
            <a:avLst>
              <a:gd name="adj" fmla="val 180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4679195" y="638675"/>
            <a:ext cx="49848" cy="5789421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835988" y="1132769"/>
            <a:ext cx="40938" cy="4735773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85741" y="1132769"/>
            <a:ext cx="6820" cy="4735773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967785" y="532263"/>
            <a:ext cx="3794077" cy="5773003"/>
            <a:chOff x="1569493" y="369175"/>
            <a:chExt cx="4899547" cy="60790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493" y="369175"/>
              <a:ext cx="4899547" cy="607906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626592" y="4790364"/>
              <a:ext cx="1392071" cy="614149"/>
            </a:xfrm>
            <a:prstGeom prst="rect">
              <a:avLst/>
            </a:prstGeom>
            <a:solidFill>
              <a:srgbClr val="67B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62838" y="5611504"/>
              <a:ext cx="1226022" cy="614149"/>
            </a:xfrm>
            <a:prstGeom prst="rect">
              <a:avLst/>
            </a:prstGeom>
            <a:solidFill>
              <a:srgbClr val="67B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22376" y="4285398"/>
            <a:ext cx="39442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অধ্যায়:০১</a:t>
            </a:r>
          </a:p>
          <a:p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বিশ্বগ্রামের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ধারণা ও উপাদান</a:t>
            </a:r>
            <a:endParaRPr lang="en-US" sz="3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bn-IN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৪০ মিনিট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92322" y="3921135"/>
            <a:ext cx="6346209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375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বিশ্বগ্রামের</a:t>
            </a:r>
            <a:r>
              <a:rPr lang="en-US" sz="3375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375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অ</a:t>
            </a:r>
            <a:r>
              <a:rPr lang="en-US" sz="3375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সুবিধা</a:t>
            </a:r>
            <a:r>
              <a:rPr lang="bn-IN" sz="3375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3375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375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লেখ</a:t>
            </a:r>
            <a:r>
              <a:rPr lang="en-US" sz="337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5" name="Rectangle 4"/>
          <p:cNvSpPr/>
          <p:nvPr/>
        </p:nvSpPr>
        <p:spPr>
          <a:xfrm>
            <a:off x="3973773" y="1205553"/>
            <a:ext cx="2727278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2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দলীয় কাজ</a:t>
            </a:r>
            <a:endParaRPr lang="en-US" sz="32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96" y="1170422"/>
            <a:ext cx="2254993" cy="1514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38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73457" y="750626"/>
            <a:ext cx="7083768" cy="4776715"/>
            <a:chOff x="7008812" y="287621"/>
            <a:chExt cx="4736576" cy="2653681"/>
          </a:xfrm>
        </p:grpSpPr>
        <p:sp>
          <p:nvSpPr>
            <p:cNvPr id="3" name="Cloud Callout 2"/>
            <p:cNvSpPr/>
            <p:nvPr/>
          </p:nvSpPr>
          <p:spPr>
            <a:xfrm>
              <a:off x="8530933" y="287621"/>
              <a:ext cx="2302650" cy="914400"/>
            </a:xfrm>
            <a:prstGeom prst="cloudCallout">
              <a:avLst>
                <a:gd name="adj1" fmla="val -22423"/>
                <a:gd name="adj2" fmla="val 103048"/>
              </a:avLst>
            </a:prstGeom>
            <a:noFill/>
            <a:ln>
              <a:solidFill>
                <a:srgbClr val="FFFF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868889" y="483095"/>
              <a:ext cx="1845419" cy="393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bn-BD" sz="24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4000" b="1" dirty="0">
                  <a:ln w="11430"/>
                  <a:latin typeface="NikoshBAN" panose="02000000000000000000" pitchFamily="2" charset="0"/>
                  <a:cs typeface="NikoshBAN" panose="02000000000000000000" pitchFamily="2" charset="0"/>
                </a:rPr>
                <a:t>মূল্যায়ন</a:t>
              </a:r>
              <a:endParaRPr lang="en-US" sz="40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008812" y="1383136"/>
              <a:ext cx="4736576" cy="1558166"/>
              <a:chOff x="1338309" y="1075881"/>
              <a:chExt cx="5867400" cy="129540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338309" y="1075881"/>
                <a:ext cx="5867400" cy="1295400"/>
                <a:chOff x="1371600" y="1371600"/>
                <a:chExt cx="6453882" cy="1989517"/>
              </a:xfrm>
            </p:grpSpPr>
            <p:pic>
              <p:nvPicPr>
                <p:cNvPr id="8" name="Picture 3" descr="C:\Documents and Settings\Lab 47\My Documents\My Pictures\New Folder (2)\Teacher_4.gif"/>
                <p:cNvPicPr>
                  <a:picLocks noChangeAspect="1" noChangeArrowheads="1" noCrop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3880610" y="1447800"/>
                  <a:ext cx="1074800" cy="18271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9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71210" y="1371600"/>
                  <a:ext cx="2954272" cy="1989517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scene3d>
                  <a:camera prst="perspectiveHeroicExtremeLeftFacing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1600" y="1447800"/>
                  <a:ext cx="2432810" cy="172512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scene3d>
                  <a:camera prst="isometricOffAxis1Right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2379373" y="2362200"/>
                <a:ext cx="3411827" cy="9081"/>
              </a:xfrm>
              <a:prstGeom prst="line">
                <a:avLst/>
              </a:prstGeom>
              <a:ln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124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2"/>
          <p:cNvSpPr>
            <a:spLocks noChangeArrowheads="1"/>
          </p:cNvSpPr>
          <p:nvPr/>
        </p:nvSpPr>
        <p:spPr bwMode="auto">
          <a:xfrm>
            <a:off x="1473959" y="697272"/>
            <a:ext cx="4094328" cy="410766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bn-IN" sz="2625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 ১। </a:t>
            </a:r>
            <a:r>
              <a:rPr lang="en-US" sz="2625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বিশ্বগ্রামের</a:t>
            </a:r>
            <a:r>
              <a:rPr lang="en-US" sz="2625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জনক 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-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AutoShape 56"/>
          <p:cNvSpPr>
            <a:spLocks noChangeArrowheads="1"/>
          </p:cNvSpPr>
          <p:nvPr/>
        </p:nvSpPr>
        <p:spPr bwMode="auto">
          <a:xfrm>
            <a:off x="4412758" y="1869568"/>
            <a:ext cx="2570559" cy="4107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ঘ.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এন্থনি গিডেন্স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AutoShape 55"/>
          <p:cNvSpPr>
            <a:spLocks noChangeArrowheads="1"/>
          </p:cNvSpPr>
          <p:nvPr/>
        </p:nvSpPr>
        <p:spPr bwMode="auto">
          <a:xfrm>
            <a:off x="4429979" y="1309974"/>
            <a:ext cx="2570560" cy="4107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মার্শাল ম্যাকলুহান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AutoShape 55"/>
          <p:cNvSpPr>
            <a:spLocks noChangeArrowheads="1"/>
          </p:cNvSpPr>
          <p:nvPr/>
        </p:nvSpPr>
        <p:spPr bwMode="auto">
          <a:xfrm>
            <a:off x="4450409" y="1325133"/>
            <a:ext cx="2570560" cy="410765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মার্শাল ম্যাকলুহান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AutoShape 56"/>
          <p:cNvSpPr>
            <a:spLocks noChangeArrowheads="1"/>
          </p:cNvSpPr>
          <p:nvPr/>
        </p:nvSpPr>
        <p:spPr bwMode="auto">
          <a:xfrm>
            <a:off x="4425876" y="1875092"/>
            <a:ext cx="2570559" cy="41076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ঘ.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এন্থনি গিডেন্স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AutoShape 53"/>
          <p:cNvSpPr>
            <a:spLocks noChangeArrowheads="1"/>
          </p:cNvSpPr>
          <p:nvPr/>
        </p:nvSpPr>
        <p:spPr bwMode="auto">
          <a:xfrm>
            <a:off x="1448618" y="1271972"/>
            <a:ext cx="2570560" cy="4107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রোলান্ড রবার্টসন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AutoShape 54"/>
          <p:cNvSpPr>
            <a:spLocks noChangeArrowheads="1"/>
          </p:cNvSpPr>
          <p:nvPr/>
        </p:nvSpPr>
        <p:spPr bwMode="auto">
          <a:xfrm>
            <a:off x="1417750" y="1835129"/>
            <a:ext cx="2570559" cy="4107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মার্টিন আলব্রো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AutoShape 57"/>
          <p:cNvSpPr>
            <a:spLocks noChangeArrowheads="1"/>
          </p:cNvSpPr>
          <p:nvPr/>
        </p:nvSpPr>
        <p:spPr bwMode="auto">
          <a:xfrm>
            <a:off x="1401855" y="1836354"/>
            <a:ext cx="2570559" cy="41076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মার্টিন আলব্রো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AutoShape 53"/>
          <p:cNvSpPr>
            <a:spLocks noChangeArrowheads="1"/>
          </p:cNvSpPr>
          <p:nvPr/>
        </p:nvSpPr>
        <p:spPr bwMode="auto">
          <a:xfrm>
            <a:off x="1455708" y="1273142"/>
            <a:ext cx="2570560" cy="41076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রোলান্ড রবার্টসন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AutoShape 52"/>
          <p:cNvSpPr>
            <a:spLocks noChangeArrowheads="1"/>
          </p:cNvSpPr>
          <p:nvPr/>
        </p:nvSpPr>
        <p:spPr bwMode="auto">
          <a:xfrm>
            <a:off x="1440037" y="2526072"/>
            <a:ext cx="4005420" cy="410766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bn-IN" sz="2625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২।  </a:t>
            </a:r>
            <a:r>
              <a:rPr lang="en-US" sz="2625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বিশ্বগ্রামের</a:t>
            </a:r>
            <a:r>
              <a:rPr lang="en-US" sz="2625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625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মেরুদন্ড</a:t>
            </a:r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625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? </a:t>
            </a:r>
          </a:p>
        </p:txBody>
      </p:sp>
      <p:sp>
        <p:nvSpPr>
          <p:cNvPr id="20" name="AutoShape 56"/>
          <p:cNvSpPr>
            <a:spLocks noChangeArrowheads="1"/>
          </p:cNvSpPr>
          <p:nvPr/>
        </p:nvSpPr>
        <p:spPr bwMode="auto">
          <a:xfrm>
            <a:off x="4480997" y="3712016"/>
            <a:ext cx="2570559" cy="4107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ঘ. </a:t>
            </a:r>
            <a:r>
              <a:rPr lang="en-US" sz="2625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সফটওয়্যার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AutoShape 55"/>
          <p:cNvSpPr>
            <a:spLocks noChangeArrowheads="1"/>
          </p:cNvSpPr>
          <p:nvPr/>
        </p:nvSpPr>
        <p:spPr bwMode="auto">
          <a:xfrm>
            <a:off x="4484570" y="3152422"/>
            <a:ext cx="2570560" cy="4107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খ. </a:t>
            </a:r>
            <a:r>
              <a:rPr lang="en-US" sz="2625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হার্ডওয়্যার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AutoShape 55"/>
          <p:cNvSpPr>
            <a:spLocks noChangeArrowheads="1"/>
          </p:cNvSpPr>
          <p:nvPr/>
        </p:nvSpPr>
        <p:spPr bwMode="auto">
          <a:xfrm>
            <a:off x="4491353" y="3126638"/>
            <a:ext cx="2570560" cy="41076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খ. </a:t>
            </a:r>
            <a:r>
              <a:rPr lang="en-US" sz="2625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হার্ডওয়্যার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AutoShape 56"/>
          <p:cNvSpPr>
            <a:spLocks noChangeArrowheads="1"/>
          </p:cNvSpPr>
          <p:nvPr/>
        </p:nvSpPr>
        <p:spPr bwMode="auto">
          <a:xfrm>
            <a:off x="4480467" y="3690244"/>
            <a:ext cx="2570559" cy="41076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ঘ. </a:t>
            </a:r>
            <a:r>
              <a:rPr lang="en-US" sz="2625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সফটওয়্যার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AutoShape 53"/>
          <p:cNvSpPr>
            <a:spLocks noChangeArrowheads="1"/>
          </p:cNvSpPr>
          <p:nvPr/>
        </p:nvSpPr>
        <p:spPr bwMode="auto">
          <a:xfrm>
            <a:off x="1407675" y="3059829"/>
            <a:ext cx="2570560" cy="4107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en-US" sz="2625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ডেটা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AutoShape 54"/>
          <p:cNvSpPr>
            <a:spLocks noChangeArrowheads="1"/>
          </p:cNvSpPr>
          <p:nvPr/>
        </p:nvSpPr>
        <p:spPr bwMode="auto">
          <a:xfrm>
            <a:off x="1404103" y="3609338"/>
            <a:ext cx="2570559" cy="4107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গ. </a:t>
            </a:r>
            <a:r>
              <a:rPr lang="en-US" sz="2625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কানেক্টিভিটি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AutoShape 57"/>
          <p:cNvSpPr>
            <a:spLocks noChangeArrowheads="1"/>
          </p:cNvSpPr>
          <p:nvPr/>
        </p:nvSpPr>
        <p:spPr bwMode="auto">
          <a:xfrm>
            <a:off x="1388208" y="3610563"/>
            <a:ext cx="2570559" cy="410766"/>
          </a:xfrm>
          <a:prstGeom prst="roundRect">
            <a:avLst>
              <a:gd name="adj" fmla="val 50000"/>
            </a:avLst>
          </a:prstGeom>
          <a:solidFill>
            <a:srgbClr val="006600"/>
          </a:solidFill>
          <a:ln w="2857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গ. </a:t>
            </a:r>
            <a:r>
              <a:rPr lang="en-US" sz="2625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কানেক্টিভিটি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AutoShape 53"/>
          <p:cNvSpPr>
            <a:spLocks noChangeArrowheads="1"/>
          </p:cNvSpPr>
          <p:nvPr/>
        </p:nvSpPr>
        <p:spPr bwMode="auto">
          <a:xfrm>
            <a:off x="1401117" y="3074647"/>
            <a:ext cx="2570560" cy="41076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en-US" sz="2625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ডেটা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AutoShape 52"/>
          <p:cNvSpPr>
            <a:spLocks noChangeArrowheads="1"/>
          </p:cNvSpPr>
          <p:nvPr/>
        </p:nvSpPr>
        <p:spPr bwMode="auto">
          <a:xfrm>
            <a:off x="1399094" y="4313929"/>
            <a:ext cx="3991772" cy="410766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bn-IN" sz="2625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৩। </a:t>
            </a:r>
            <a:r>
              <a:rPr lang="bn-BD" sz="2625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বিশ্বগ্রা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মের</a:t>
            </a:r>
            <a:r>
              <a:rPr lang="bn-BD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625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অসুবিধা</a:t>
            </a:r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625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?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AutoShape 56"/>
          <p:cNvSpPr>
            <a:spLocks noChangeArrowheads="1"/>
          </p:cNvSpPr>
          <p:nvPr/>
        </p:nvSpPr>
        <p:spPr bwMode="auto">
          <a:xfrm>
            <a:off x="4508292" y="5527167"/>
            <a:ext cx="2570559" cy="4107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সংস্কৃতি 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AutoShape 55"/>
          <p:cNvSpPr>
            <a:spLocks noChangeArrowheads="1"/>
          </p:cNvSpPr>
          <p:nvPr/>
        </p:nvSpPr>
        <p:spPr bwMode="auto">
          <a:xfrm>
            <a:off x="4484570" y="4967573"/>
            <a:ext cx="2570560" cy="4107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খ.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AutoShape 55"/>
          <p:cNvSpPr>
            <a:spLocks noChangeArrowheads="1"/>
          </p:cNvSpPr>
          <p:nvPr/>
        </p:nvSpPr>
        <p:spPr bwMode="auto">
          <a:xfrm>
            <a:off x="4505001" y="4955436"/>
            <a:ext cx="2570560" cy="41076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খ.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AutoShape 56"/>
          <p:cNvSpPr>
            <a:spLocks noChangeArrowheads="1"/>
          </p:cNvSpPr>
          <p:nvPr/>
        </p:nvSpPr>
        <p:spPr bwMode="auto">
          <a:xfrm>
            <a:off x="4494115" y="5532691"/>
            <a:ext cx="2570559" cy="41076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সংস্কৃতি 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AutoShape 53"/>
          <p:cNvSpPr>
            <a:spLocks noChangeArrowheads="1"/>
          </p:cNvSpPr>
          <p:nvPr/>
        </p:nvSpPr>
        <p:spPr bwMode="auto">
          <a:xfrm>
            <a:off x="1489562" y="4956867"/>
            <a:ext cx="2570560" cy="4107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অর্থের অপচয়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AutoShape 54"/>
          <p:cNvSpPr>
            <a:spLocks noChangeArrowheads="1"/>
          </p:cNvSpPr>
          <p:nvPr/>
        </p:nvSpPr>
        <p:spPr bwMode="auto">
          <a:xfrm>
            <a:off x="1485990" y="5506376"/>
            <a:ext cx="2570559" cy="4107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গ.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বেকারত্ব বৃদ্ধি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AutoShape 57"/>
          <p:cNvSpPr>
            <a:spLocks noChangeArrowheads="1"/>
          </p:cNvSpPr>
          <p:nvPr/>
        </p:nvSpPr>
        <p:spPr bwMode="auto">
          <a:xfrm>
            <a:off x="1470096" y="5507601"/>
            <a:ext cx="2570559" cy="410766"/>
          </a:xfrm>
          <a:prstGeom prst="roundRect">
            <a:avLst>
              <a:gd name="adj" fmla="val 50000"/>
            </a:avLst>
          </a:prstGeom>
          <a:solidFill>
            <a:srgbClr val="006600"/>
          </a:solidFill>
          <a:ln w="2857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গ.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বেকারত্ব বৃদ্ধি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AutoShape 53"/>
          <p:cNvSpPr>
            <a:spLocks noChangeArrowheads="1"/>
          </p:cNvSpPr>
          <p:nvPr/>
        </p:nvSpPr>
        <p:spPr bwMode="auto">
          <a:xfrm>
            <a:off x="1469357" y="4958039"/>
            <a:ext cx="2570560" cy="41076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bn-IN" sz="2625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অর্থের অপচয়</a:t>
            </a:r>
            <a:endParaRPr lang="en-US" sz="2625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4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50" y="649914"/>
            <a:ext cx="3566832" cy="2441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cubo_rosso_architetto_fr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815" y="1252804"/>
            <a:ext cx="1085850" cy="68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1346213" y="1274236"/>
            <a:ext cx="2376702" cy="661991"/>
          </a:xfrm>
          <a:prstGeom prst="chevron">
            <a:avLst>
              <a:gd name="adj" fmla="val 39600"/>
            </a:avLst>
          </a:prstGeom>
          <a:gradFill rotWithShape="1">
            <a:gsLst>
              <a:gs pos="0">
                <a:srgbClr val="929200"/>
              </a:gs>
              <a:gs pos="50000">
                <a:srgbClr val="FFFF00"/>
              </a:gs>
              <a:gs pos="100000">
                <a:srgbClr val="9292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68564" tIns="34283" rIns="68564" bIns="34283" anchor="ctr"/>
          <a:lstStyle/>
          <a:p>
            <a:pPr algn="ctr">
              <a:defRPr/>
            </a:pPr>
            <a:r>
              <a:rPr lang="en-US" sz="375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বাড়ীর</a:t>
            </a:r>
            <a:r>
              <a:rPr lang="bn-BD" sz="375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কাজ</a:t>
            </a:r>
            <a:endParaRPr lang="en-US" sz="3750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0501" y="4199534"/>
            <a:ext cx="7956645" cy="1077218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bn-BD" sz="3200" b="1" dirty="0" smtClean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সারা</a:t>
            </a:r>
            <a:r>
              <a:rPr lang="bn-IN" sz="3200" b="1" dirty="0" smtClean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বিশ্ব </a:t>
            </a:r>
            <a:r>
              <a:rPr lang="bn-BD" sz="3200" b="1" dirty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 বিশ্বগ্রামে পরি</a:t>
            </a:r>
            <a:r>
              <a:rPr lang="bn-IN" sz="3200" b="1" dirty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</a:t>
            </a:r>
            <a:r>
              <a:rPr lang="bn-BD" sz="3200" b="1" dirty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 হওয়ার পেছনে  </a:t>
            </a:r>
            <a:r>
              <a:rPr lang="en-US" sz="3200" b="1" dirty="0" err="1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তথ্য</a:t>
            </a:r>
            <a:r>
              <a:rPr lang="en-US" sz="3200" b="1" dirty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200" b="1" dirty="0" err="1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যোগাযোগ</a:t>
            </a:r>
            <a:r>
              <a:rPr lang="en-US" sz="3200" b="1" dirty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প্রযুক্তির </a:t>
            </a:r>
            <a:r>
              <a:rPr lang="bn-BD" sz="3200" b="1" smtClean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ভূমিকা </a:t>
            </a:r>
            <a:r>
              <a:rPr lang="bn-BD" sz="3200" b="1" dirty="0">
                <a:ln w="1143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বর্ণনা কর।</a:t>
            </a:r>
            <a:endParaRPr lang="en-US" sz="3200" b="1" dirty="0">
              <a:ln w="11430"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78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/>
          </p:cNvSpPr>
          <p:nvPr/>
        </p:nvSpPr>
        <p:spPr>
          <a:xfrm>
            <a:off x="4332936" y="2265187"/>
            <a:ext cx="396240" cy="297180"/>
          </a:xfrm>
          <a:prstGeom prst="ellipse">
            <a:avLst/>
          </a:prstGeom>
          <a:blipFill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12509" y="2466845"/>
            <a:ext cx="2651760" cy="2651760"/>
            <a:chOff x="2804160" y="1485900"/>
            <a:chExt cx="3535680" cy="35356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2804160" y="1485900"/>
              <a:ext cx="3535680" cy="3535680"/>
            </a:xfrm>
            <a:prstGeom prst="ellipse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 rot="10800000">
              <a:off x="3510216" y="3657601"/>
              <a:ext cx="2123573" cy="110799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342900"/>
              <a:r>
                <a:rPr lang="bn-BD" sz="4950" b="1" spc="38" dirty="0">
                  <a:ln w="11430"/>
                  <a:solidFill>
                    <a:srgbClr val="FF66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ধন্যবাদ</a:t>
              </a:r>
              <a:endParaRPr lang="en-US" sz="7200" b="1" spc="38" dirty="0">
                <a:ln w="11430"/>
                <a:solidFill>
                  <a:srgbClr val="FF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6" name="Oval 1090"/>
          <p:cNvSpPr>
            <a:spLocks noChangeAspect="1"/>
          </p:cNvSpPr>
          <p:nvPr/>
        </p:nvSpPr>
        <p:spPr>
          <a:xfrm>
            <a:off x="2966789" y="2421125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5486400" h="5486400">
                <a:moveTo>
                  <a:pt x="2745148" y="152401"/>
                </a:moveTo>
                <a:cubicBezTo>
                  <a:pt x="1825091" y="151709"/>
                  <a:pt x="973686" y="639022"/>
                  <a:pt x="508292" y="1432693"/>
                </a:cubicBezTo>
                <a:lnTo>
                  <a:pt x="2743200" y="2743200"/>
                </a:lnTo>
                <a:lnTo>
                  <a:pt x="4980077" y="1436054"/>
                </a:lnTo>
                <a:cubicBezTo>
                  <a:pt x="4515877" y="641684"/>
                  <a:pt x="3665205" y="153093"/>
                  <a:pt x="2745148" y="152401"/>
                </a:cubicBezTo>
                <a:close/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4258228"/>
                  <a:pt x="4258228" y="5486400"/>
                  <a:pt x="2743200" y="5486400"/>
                </a:cubicBez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blipFill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300289" y="3754625"/>
            <a:ext cx="76200" cy="762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Donut 7"/>
          <p:cNvSpPr>
            <a:spLocks noChangeAspect="1"/>
          </p:cNvSpPr>
          <p:nvPr/>
        </p:nvSpPr>
        <p:spPr>
          <a:xfrm>
            <a:off x="4281239" y="3735575"/>
            <a:ext cx="114300" cy="114300"/>
          </a:xfrm>
          <a:prstGeom prst="donu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</a:gradFill>
          <a:ln>
            <a:noFill/>
          </a:ln>
          <a:effectLst>
            <a:innerShdw blurRad="63500" dist="76200" dir="18900000">
              <a:prstClr val="black">
                <a:alpha val="44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9" name="Oval 8"/>
          <p:cNvSpPr>
            <a:spLocks/>
          </p:cNvSpPr>
          <p:nvPr/>
        </p:nvSpPr>
        <p:spPr>
          <a:xfrm>
            <a:off x="4189799" y="2255390"/>
            <a:ext cx="297180" cy="297180"/>
          </a:xfrm>
          <a:prstGeom prst="ellipse">
            <a:avLst/>
          </a:prstGeom>
          <a:blipFill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7229" y="791570"/>
            <a:ext cx="72333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6000" b="1" dirty="0">
                <a:ln w="22225">
                  <a:solidFill>
                    <a:srgbClr val="A5644E"/>
                  </a:solidFill>
                  <a:prstDash val="solid"/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 ক্লাস শেষে সবাইকে</a:t>
            </a:r>
            <a:endParaRPr lang="en-US" sz="6000" b="1" dirty="0">
              <a:ln w="22225">
                <a:solidFill>
                  <a:srgbClr val="A5644E"/>
                </a:solidFill>
                <a:prstDash val="solid"/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60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" t="2998" r="5502" b="7174"/>
          <a:stretch/>
        </p:blipFill>
        <p:spPr>
          <a:xfrm>
            <a:off x="4663441" y="1179332"/>
            <a:ext cx="3948249" cy="3621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4" y="1140143"/>
            <a:ext cx="3810263" cy="3660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32758" y="4874080"/>
            <a:ext cx="34562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ছবিটি</a:t>
            </a:r>
            <a:r>
              <a:rPr lang="en-US" sz="27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7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27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7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কিছু</a:t>
            </a:r>
            <a:r>
              <a:rPr lang="en-US" sz="27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7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বুঝা</a:t>
            </a:r>
            <a:r>
              <a:rPr lang="en-US" sz="27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7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27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1675" y="4874079"/>
            <a:ext cx="32156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এবার</a:t>
            </a:r>
            <a:r>
              <a:rPr lang="en-US" sz="27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7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বলো</a:t>
            </a:r>
            <a:r>
              <a:rPr lang="en-US" sz="27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7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ছবিটি</a:t>
            </a:r>
            <a:r>
              <a:rPr lang="en-US" sz="27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7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কিসের</a:t>
            </a:r>
            <a:r>
              <a:rPr lang="en-US" sz="27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741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6" y="3038103"/>
            <a:ext cx="3340826" cy="2319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D:\pp\ss\satell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223" y="3123992"/>
            <a:ext cx="3601642" cy="228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" y="504967"/>
            <a:ext cx="3416663" cy="2251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2"/>
          <a:stretch/>
        </p:blipFill>
        <p:spPr>
          <a:xfrm>
            <a:off x="5173870" y="543353"/>
            <a:ext cx="3506105" cy="2321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337482" y="5453796"/>
            <a:ext cx="6264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তাহলে</a:t>
            </a:r>
            <a:r>
              <a:rPr lang="en-US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ছবিগুলো</a:t>
            </a:r>
            <a:r>
              <a:rPr lang="en-US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বুঝতে</a:t>
            </a:r>
            <a:r>
              <a:rPr lang="en-US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পারছি</a:t>
            </a:r>
            <a:r>
              <a:rPr lang="en-US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সমগ্র</a:t>
            </a:r>
            <a:r>
              <a:rPr lang="en-US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বিশ্ব</a:t>
            </a:r>
            <a:r>
              <a:rPr lang="en-US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গ্রামে</a:t>
            </a:r>
            <a:r>
              <a:rPr lang="en-US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পরিনত</a:t>
            </a:r>
            <a:r>
              <a:rPr lang="en-US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87857" y="5663822"/>
            <a:ext cx="4312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ছবিগুলো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বুঝা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যাচ্ছে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9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0091" y="4989231"/>
            <a:ext cx="478971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বিশ্বগ্রাম</a:t>
            </a:r>
            <a:r>
              <a:rPr lang="en-US" sz="495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95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r>
              <a:rPr lang="en-US" sz="495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95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উপাদান</a:t>
            </a:r>
            <a:endParaRPr lang="en-US" sz="4950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64" y="543984"/>
            <a:ext cx="5936777" cy="4184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30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186" y="3458908"/>
            <a:ext cx="71049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bn-IN" sz="360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বিশ্বগ্রাম কী তা বলতে পারবে?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60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বিশ্বগ্রামের</a:t>
            </a:r>
            <a:r>
              <a:rPr lang="en-US" sz="360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ধার</a:t>
            </a:r>
            <a:r>
              <a:rPr lang="bn-IN" sz="36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ণা</a:t>
            </a:r>
            <a:r>
              <a:rPr lang="en-US" sz="36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ব্যাখ্যা </a:t>
            </a:r>
            <a:r>
              <a:rPr lang="en-US" sz="36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bn-IN" sz="360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60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বিশ্বগ্রামের</a:t>
            </a:r>
            <a:r>
              <a:rPr lang="en-US" sz="360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বৈশিষ্ট্য</a:t>
            </a:r>
            <a:r>
              <a:rPr lang="en-US" sz="36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বর্ণনা ক</a:t>
            </a:r>
            <a:r>
              <a:rPr lang="en-US" sz="360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রতে</a:t>
            </a:r>
            <a:r>
              <a:rPr lang="en-US" sz="360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bn-IN" sz="360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8290" y="1838974"/>
            <a:ext cx="5324398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5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45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5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45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5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45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5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en-US" sz="45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4710" y="349848"/>
            <a:ext cx="372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শিখন</a:t>
            </a:r>
            <a:r>
              <a:rPr lang="en-US" sz="60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ফল</a:t>
            </a:r>
            <a:endParaRPr lang="en-US" sz="6000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49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52" y="1624083"/>
            <a:ext cx="6834496" cy="3844404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Rectangle 2"/>
          <p:cNvSpPr/>
          <p:nvPr/>
        </p:nvSpPr>
        <p:spPr>
          <a:xfrm>
            <a:off x="2764972" y="2578131"/>
            <a:ext cx="4169229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375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6000" b="1" dirty="0">
                <a:ln w="11430"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বিশ্ব আজ হাতের মুঠোয়</a:t>
            </a:r>
            <a:endParaRPr lang="en-US" sz="6000" b="1" dirty="0">
              <a:ln w="11430"/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9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0" y="1187355"/>
            <a:ext cx="3609591" cy="3235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16648" y="148398"/>
            <a:ext cx="218786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ছবিটি</a:t>
            </a:r>
            <a:r>
              <a:rPr lang="en-US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75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কার</a:t>
            </a:r>
            <a:r>
              <a:rPr lang="en-US" sz="375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7926" y="4760046"/>
            <a:ext cx="5748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বিশ্বগ্রামের</a:t>
            </a:r>
            <a:r>
              <a:rPr lang="en-US" sz="4000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জনক</a:t>
            </a:r>
            <a:r>
              <a:rPr lang="bn-IN" sz="4000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মার্শাল ম্যাকলুহান</a:t>
            </a:r>
            <a:r>
              <a:rPr lang="bn-IN" sz="3750" b="1" dirty="0" smtClean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750" b="1" dirty="0">
              <a:ln w="1143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4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217158" y="1146412"/>
            <a:ext cx="2818261" cy="1154373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000" b="1" kern="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একক </a:t>
            </a:r>
            <a:r>
              <a:rPr lang="bn-IN" sz="4000" b="1" kern="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3259" y="3622159"/>
            <a:ext cx="30444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4400" b="1" dirty="0" err="1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বিশ্বগ্রাম</a:t>
            </a:r>
            <a:r>
              <a:rPr lang="en-US" sz="44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400" b="1" dirty="0">
                <a:ln w="11430"/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75" y="674996"/>
            <a:ext cx="2409825" cy="190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8864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theme/theme1.xml><?xml version="1.0" encoding="utf-8"?>
<a:theme xmlns:a="http://schemas.openxmlformats.org/drawingml/2006/main" name="Basis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3250</TotalTime>
  <Words>327</Words>
  <Application>Microsoft Office PowerPoint</Application>
  <PresentationFormat>On-screen Show (4:3)</PresentationFormat>
  <Paragraphs>89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Corbel</vt:lpstr>
      <vt:lpstr>NikoshBAN</vt:lpstr>
      <vt:lpstr>Wingdings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HUMAYOUN</cp:lastModifiedBy>
  <cp:revision>429</cp:revision>
  <dcterms:created xsi:type="dcterms:W3CDTF">2016-11-11T08:41:02Z</dcterms:created>
  <dcterms:modified xsi:type="dcterms:W3CDTF">2017-11-20T16:52:00Z</dcterms:modified>
</cp:coreProperties>
</file>